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 b="def" i="def"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6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 b="def" i="def"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96663"/>
              <a:satOff val="-16428"/>
              <a:lumOff val="3004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 b="def" i="def"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635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 b="def" i="def"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100000"/>
              </a:lnSpc>
              <a:spcBef>
                <a:spcPts val="400"/>
              </a:spcBef>
              <a:defRPr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Before Start: </a:t>
            </a:r>
          </a:p>
          <a:p>
            <a:pPr defTabSz="914400">
              <a:lnSpc>
                <a:spcPct val="100000"/>
              </a:lnSpc>
              <a:spcBef>
                <a:spcPts val="400"/>
              </a:spcBef>
              <a:defRPr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- Handout – syllabus</a:t>
            </a:r>
          </a:p>
          <a:p>
            <a:pPr defTabSz="914400">
              <a:lnSpc>
                <a:spcPct val="100000"/>
              </a:lnSpc>
              <a:spcBef>
                <a:spcPts val="400"/>
              </a:spcBef>
              <a:defRPr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Turn up volume for scream effect</a:t>
            </a:r>
          </a:p>
          <a:p>
            <a:pPr defTabSz="914400">
              <a:lnSpc>
                <a:spcPct val="100000"/>
              </a:lnSpc>
              <a:spcBef>
                <a:spcPts val="400"/>
              </a:spcBef>
              <a:defRPr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Open blank arcmap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762000" y="2463800"/>
            <a:ext cx="11480800" cy="2540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762000" y="5156200"/>
            <a:ext cx="11480800" cy="863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01"/>
          <p:cNvSpPr txBox="1"/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/>
          <p:nvPr>
            <p:ph type="body" sz="quarter" idx="21"/>
          </p:nvPr>
        </p:nvSpPr>
        <p:spPr>
          <a:xfrm>
            <a:off x="1270000" y="6362700"/>
            <a:ext cx="10464800" cy="46105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b="1" i="1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/>
          <p:nvPr>
            <p:ph type="body" sz="quarter" idx="22"/>
          </p:nvPr>
        </p:nvSpPr>
        <p:spPr>
          <a:xfrm>
            <a:off x="1270000" y="43053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812800" y="0"/>
            <a:ext cx="14622784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 b="0" sz="8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127" name="01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1104900" y="127000"/>
            <a:ext cx="10795000" cy="7200415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762000" y="6883400"/>
            <a:ext cx="11480800" cy="1079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762000" y="8128000"/>
            <a:ext cx="114808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01"/>
          <p:cNvSpPr txBox="1"/>
          <p:nvPr>
            <p:ph type="sldNum" sz="quarter" idx="2"/>
          </p:nvPr>
        </p:nvSpPr>
        <p:spPr>
          <a:xfrm>
            <a:off x="6311798" y="9245600"/>
            <a:ext cx="368504" cy="374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762000" y="3517900"/>
            <a:ext cx="11480800" cy="2717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01"/>
          <p:cNvSpPr txBox="1"/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5130800" y="419100"/>
            <a:ext cx="9262596" cy="86487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762000" y="419100"/>
            <a:ext cx="5384800" cy="459740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762000" y="5245100"/>
            <a:ext cx="5384800" cy="381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01"/>
          <p:cNvSpPr txBox="1"/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5800664" y="1714886"/>
            <a:ext cx="7997247" cy="7467215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>
                <a:srgbClr val="EBEBEB"/>
              </a:buClr>
              <a:defRPr sz="2800"/>
            </a:lvl1pPr>
            <a:lvl2pPr marL="685800" indent="-342900">
              <a:spcBef>
                <a:spcPts val="3200"/>
              </a:spcBef>
              <a:buClr>
                <a:srgbClr val="EBEBEB"/>
              </a:buClr>
              <a:defRPr sz="2800"/>
            </a:lvl2pPr>
            <a:lvl3pPr marL="1028700" indent="-342900">
              <a:spcBef>
                <a:spcPts val="3200"/>
              </a:spcBef>
              <a:buClr>
                <a:srgbClr val="EBEBEB"/>
              </a:buClr>
              <a:defRPr sz="2800"/>
            </a:lvl3pPr>
            <a:lvl4pPr marL="1371600" indent="-342900">
              <a:spcBef>
                <a:spcPts val="3200"/>
              </a:spcBef>
              <a:buClr>
                <a:srgbClr val="EBEBEB"/>
              </a:buClr>
              <a:defRPr sz="2800"/>
            </a:lvl4pPr>
            <a:lvl5pPr marL="1714500" indent="-342900">
              <a:spcBef>
                <a:spcPts val="3200"/>
              </a:spcBef>
              <a:buClr>
                <a:srgbClr val="EBEBEB"/>
              </a:buClr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762000" y="965200"/>
            <a:ext cx="11480800" cy="78232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half" idx="21"/>
          </p:nvPr>
        </p:nvSpPr>
        <p:spPr>
          <a:xfrm>
            <a:off x="6007100" y="4356100"/>
            <a:ext cx="6870700" cy="4909486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22"/>
          </p:nvPr>
        </p:nvSpPr>
        <p:spPr>
          <a:xfrm>
            <a:off x="5918200" y="-304800"/>
            <a:ext cx="6451600" cy="64516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-825500" y="419100"/>
            <a:ext cx="9258300" cy="8643492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01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01"/>
          <p:cNvSpPr txBox="1"/>
          <p:nvPr>
            <p:ph type="sldNum" sz="quarter" idx="2"/>
          </p:nvPr>
        </p:nvSpPr>
        <p:spPr>
          <a:xfrm>
            <a:off x="6311798" y="92583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406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812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219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1625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0320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2438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2844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3251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3657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8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Data from Census Tables…"/>
          <p:cNvSpPr txBox="1"/>
          <p:nvPr>
            <p:ph type="title"/>
          </p:nvPr>
        </p:nvSpPr>
        <p:spPr>
          <a:xfrm>
            <a:off x="762000" y="1175123"/>
            <a:ext cx="11480800" cy="7116483"/>
          </a:xfrm>
          <a:prstGeom prst="rect">
            <a:avLst/>
          </a:prstGeom>
        </p:spPr>
        <p:txBody>
          <a:bodyPr/>
          <a:lstStyle/>
          <a:p>
            <a:pPr/>
            <a:r>
              <a:t>Data from Census Tables</a:t>
            </a:r>
          </a:p>
          <a:p>
            <a:pPr/>
            <a:r>
              <a:t>Geocoding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eographic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Geographic Data</a:t>
            </a:r>
          </a:p>
        </p:txBody>
      </p:sp>
      <p:sp>
        <p:nvSpPr>
          <p:cNvPr id="170" name="The easiest way to find the geographic data is to browse by topic the geography…"/>
          <p:cNvSpPr txBox="1"/>
          <p:nvPr>
            <p:ph type="body" idx="1"/>
          </p:nvPr>
        </p:nvSpPr>
        <p:spPr>
          <a:xfrm>
            <a:off x="1319719" y="1927775"/>
            <a:ext cx="10365362" cy="5137131"/>
          </a:xfrm>
          <a:prstGeom prst="rect">
            <a:avLst/>
          </a:prstGeom>
        </p:spPr>
        <p:txBody>
          <a:bodyPr/>
          <a:lstStyle/>
          <a:p>
            <a:pPr marL="284606" indent="-284606" defTabSz="484886">
              <a:spcBef>
                <a:spcPts val="2600"/>
              </a:spcBef>
              <a:defRPr sz="2324">
                <a:effectLst>
                  <a:outerShdw sx="100000" sy="100000" kx="0" ky="0" algn="b" rotWithShape="0" blurRad="42164" dist="21082" dir="5400000">
                    <a:srgbClr val="000000"/>
                  </a:outerShdw>
                </a:effectLst>
              </a:defRPr>
            </a:pPr>
            <a:r>
              <a:t>The easiest way to find the geographic data is to browse by topic the geography</a:t>
            </a:r>
          </a:p>
          <a:p>
            <a:pPr marL="284606" indent="-284606" defTabSz="484886">
              <a:spcBef>
                <a:spcPts val="2600"/>
              </a:spcBef>
              <a:defRPr sz="2324">
                <a:effectLst>
                  <a:outerShdw sx="100000" sy="100000" kx="0" ky="0" algn="b" rotWithShape="0" blurRad="42164" dist="21082" dir="5400000">
                    <a:srgbClr val="000000"/>
                  </a:outerShdw>
                </a:effectLst>
              </a:defRPr>
            </a:pPr>
            <a:r>
              <a:t>The geography program has lots of data</a:t>
            </a:r>
          </a:p>
          <a:p>
            <a:pPr marL="284606" indent="-284606" defTabSz="484886">
              <a:spcBef>
                <a:spcPts val="2600"/>
              </a:spcBef>
              <a:defRPr sz="2324">
                <a:effectLst>
                  <a:outerShdw sx="100000" sy="100000" kx="0" ky="0" algn="b" rotWithShape="0" blurRad="42164" dist="21082" dir="5400000">
                    <a:srgbClr val="000000"/>
                  </a:outerShdw>
                </a:effectLst>
              </a:defRPr>
            </a:pPr>
            <a:r>
              <a:t>If you just want the line work shapefiles you can click that</a:t>
            </a:r>
          </a:p>
          <a:p>
            <a:pPr marL="284606" indent="-284606" defTabSz="484886">
              <a:spcBef>
                <a:spcPts val="2600"/>
              </a:spcBef>
              <a:defRPr sz="2324">
                <a:effectLst>
                  <a:outerShdw sx="100000" sy="100000" kx="0" ky="0" algn="b" rotWithShape="0" blurRad="42164" dist="21082" dir="5400000">
                    <a:srgbClr val="000000"/>
                  </a:outerShdw>
                </a:effectLst>
              </a:defRPr>
            </a:pPr>
            <a:r>
              <a:t>If you click view all mapping files you will find a great dataset - TIGER/line Geodatabase with Select Demographic and Economic Data (Note: this is the American Communities Survey or Long Form Census -  Not all dates are available and the most current may be a year or two behind)</a:t>
            </a:r>
          </a:p>
          <a:p>
            <a:pPr marL="284606" indent="-284606" defTabSz="484886">
              <a:spcBef>
                <a:spcPts val="2600"/>
              </a:spcBef>
              <a:defRPr sz="2324">
                <a:effectLst>
                  <a:outerShdw sx="100000" sy="100000" kx="0" ky="0" algn="b" rotWithShape="0" blurRad="42164" dist="21082" dir="5400000">
                    <a:srgbClr val="000000"/>
                  </a:outerShdw>
                </a:effectLst>
              </a:defRPr>
            </a:pPr>
            <a:r>
              <a:t>This has the same line work but with a lot of the data tables ~60,000 attributes and is easy to use. 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300" y="7167683"/>
            <a:ext cx="11252200" cy="166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GER/line Geodatabase with Select Demographic and Economic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5184">
                <a:effectLst>
                  <a:outerShdw sx="100000" sy="100000" kx="0" ky="0" algn="b" rotWithShape="0" blurRad="41148" dist="20574" dir="5400000">
                    <a:srgbClr val="000000"/>
                  </a:outerShdw>
                </a:effectLst>
              </a:defRPr>
            </a:lvl1pPr>
          </a:lstStyle>
          <a:p>
            <a:pPr/>
            <a:r>
              <a:t>TIGER/line Geodatabase with Select Demographic and Economic Data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397" y="2298969"/>
            <a:ext cx="7097715" cy="7205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21810" y="5161199"/>
            <a:ext cx="6122965" cy="42577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23938" b="0"/>
          <a:stretch>
            <a:fillRect/>
          </a:stretch>
        </p:blipFill>
        <p:spPr>
          <a:xfrm>
            <a:off x="6694344" y="2374900"/>
            <a:ext cx="5548456" cy="6807200"/>
          </a:xfrm>
          <a:prstGeom prst="rect">
            <a:avLst/>
          </a:prstGeom>
        </p:spPr>
      </p:pic>
      <p:sp>
        <p:nvSpPr>
          <p:cNvPr id="178" name="TIGER/line Geodatabase with Select Demographic and Economic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5184">
                <a:effectLst>
                  <a:outerShdw sx="100000" sy="100000" kx="0" ky="0" algn="b" rotWithShape="0" blurRad="41148" dist="20574" dir="5400000">
                    <a:srgbClr val="000000"/>
                  </a:outerShdw>
                </a:effectLst>
              </a:defRPr>
            </a:lvl1pPr>
          </a:lstStyle>
          <a:p>
            <a:pPr/>
            <a:r>
              <a:t>TIGER/line Geodatabase with Select Demographic and Economic Data</a:t>
            </a:r>
          </a:p>
        </p:txBody>
      </p:sp>
      <p:sp>
        <p:nvSpPr>
          <p:cNvPr id="179" name="The Census Geodatabase has a ton of data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Census Geodatabase has a ton of data</a:t>
            </a:r>
          </a:p>
          <a:p>
            <a:pPr/>
            <a:r>
              <a:t>When you preview it using catalog you will see a single feature class and then a lot of tables</a:t>
            </a:r>
          </a:p>
          <a:p>
            <a:pPr/>
            <a:r>
              <a:t>Each table is organized by theme</a:t>
            </a:r>
          </a:p>
          <a:p>
            <a:pPr/>
            <a:r>
              <a:t>Previewing each table will show the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23938" b="0"/>
          <a:stretch>
            <a:fillRect/>
          </a:stretch>
        </p:blipFill>
        <p:spPr>
          <a:xfrm>
            <a:off x="6694344" y="2374900"/>
            <a:ext cx="5548456" cy="6807200"/>
          </a:xfrm>
          <a:prstGeom prst="rect">
            <a:avLst/>
          </a:prstGeom>
        </p:spPr>
      </p:pic>
      <p:sp>
        <p:nvSpPr>
          <p:cNvPr id="182" name="TIGER/line Geodatabase with Select Demographic and Economic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5184">
                <a:effectLst>
                  <a:outerShdw sx="100000" sy="100000" kx="0" ky="0" algn="b" rotWithShape="0" blurRad="41148" dist="20574" dir="5400000">
                    <a:srgbClr val="000000"/>
                  </a:outerShdw>
                </a:effectLst>
              </a:defRPr>
            </a:lvl1pPr>
          </a:lstStyle>
          <a:p>
            <a:pPr/>
            <a:r>
              <a:t>TIGER/line Geodatabase with Select Demographic and Economic Data</a:t>
            </a:r>
          </a:p>
        </p:txBody>
      </p:sp>
      <p:sp>
        <p:nvSpPr>
          <p:cNvPr id="183" name="The Census Geodatabase has a ton of data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01752" indent="-301752" defTabSz="514095">
              <a:spcBef>
                <a:spcPts val="2800"/>
              </a:spcBef>
              <a:defRPr sz="2464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The Census Geodatabase has a ton of data</a:t>
            </a:r>
          </a:p>
          <a:p>
            <a:pPr marL="301752" indent="-301752" defTabSz="514095">
              <a:spcBef>
                <a:spcPts val="2800"/>
              </a:spcBef>
              <a:defRPr sz="2464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When you preview it using catalog you will see a single feature class and then a lot of tables</a:t>
            </a:r>
          </a:p>
          <a:p>
            <a:pPr marL="301752" indent="-301752" defTabSz="514095">
              <a:spcBef>
                <a:spcPts val="2800"/>
              </a:spcBef>
              <a:defRPr sz="2464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Each table is organized by theme</a:t>
            </a:r>
          </a:p>
          <a:p>
            <a:pPr marL="301752" indent="-301752" defTabSz="514095">
              <a:spcBef>
                <a:spcPts val="2800"/>
              </a:spcBef>
              <a:defRPr sz="2464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Previewing each table will show the data</a:t>
            </a:r>
          </a:p>
          <a:p>
            <a:pPr marL="301752" indent="-301752" defTabSz="514095">
              <a:spcBef>
                <a:spcPts val="2800"/>
              </a:spcBef>
              <a:defRPr sz="2464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The metadata table is your guide to all of the attributes</a:t>
            </a:r>
          </a:p>
          <a:p>
            <a:pPr marL="301752" indent="-301752" defTabSz="514095">
              <a:spcBef>
                <a:spcPts val="2800"/>
              </a:spcBef>
              <a:defRPr sz="2464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I recommend exporting it to excel to make it easier to search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870925" y="2374899"/>
            <a:ext cx="5155750" cy="6807201"/>
          </a:xfrm>
          <a:prstGeom prst="rect">
            <a:avLst/>
          </a:prstGeom>
        </p:spPr>
      </p:pic>
      <p:sp>
        <p:nvSpPr>
          <p:cNvPr id="186" name="TIGER/line Geodatabase with Select Demographic and Economic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5184">
                <a:effectLst>
                  <a:outerShdw sx="100000" sy="100000" kx="0" ky="0" algn="b" rotWithShape="0" blurRad="41148" dist="20574" dir="5400000">
                    <a:srgbClr val="000000"/>
                  </a:outerShdw>
                </a:effectLst>
              </a:defRPr>
            </a:lvl1pPr>
          </a:lstStyle>
          <a:p>
            <a:pPr/>
            <a:r>
              <a:t>TIGER/line Geodatabase with Select Demographic and Economic Data</a:t>
            </a:r>
          </a:p>
        </p:txBody>
      </p:sp>
      <p:sp>
        <p:nvSpPr>
          <p:cNvPr id="187" name="The Census Geodatabase has a ton of data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01752" indent="-301752" defTabSz="514095">
              <a:spcBef>
                <a:spcPts val="2800"/>
              </a:spcBef>
              <a:defRPr sz="2464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The Census Geodatabase has a ton of data</a:t>
            </a:r>
          </a:p>
          <a:p>
            <a:pPr marL="301752" indent="-301752" defTabSz="514095">
              <a:spcBef>
                <a:spcPts val="2800"/>
              </a:spcBef>
              <a:defRPr sz="2464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When you preview it using catalog you will see a single feature class and then a lot of tables</a:t>
            </a:r>
          </a:p>
          <a:p>
            <a:pPr marL="301752" indent="-301752" defTabSz="514095">
              <a:spcBef>
                <a:spcPts val="2800"/>
              </a:spcBef>
              <a:defRPr sz="2464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Each table is organized by theme</a:t>
            </a:r>
          </a:p>
          <a:p>
            <a:pPr marL="301752" indent="-301752" defTabSz="514095">
              <a:spcBef>
                <a:spcPts val="2800"/>
              </a:spcBef>
              <a:defRPr sz="2464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Previewing each table will show the data</a:t>
            </a:r>
          </a:p>
          <a:p>
            <a:pPr marL="301752" indent="-301752" defTabSz="514095">
              <a:spcBef>
                <a:spcPts val="2800"/>
              </a:spcBef>
              <a:defRPr sz="2464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The metadata table is your guide to all of the attributes</a:t>
            </a:r>
          </a:p>
          <a:p>
            <a:pPr marL="301752" indent="-301752" defTabSz="514095">
              <a:spcBef>
                <a:spcPts val="2800"/>
              </a:spcBef>
              <a:defRPr sz="2464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I recommend exporting it to excel to make it easier to search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23938" b="0"/>
          <a:stretch>
            <a:fillRect/>
          </a:stretch>
        </p:blipFill>
        <p:spPr>
          <a:xfrm>
            <a:off x="6694344" y="2374900"/>
            <a:ext cx="5548456" cy="6807200"/>
          </a:xfrm>
          <a:prstGeom prst="rect">
            <a:avLst/>
          </a:prstGeom>
        </p:spPr>
      </p:pic>
      <p:sp>
        <p:nvSpPr>
          <p:cNvPr id="190" name="TIGER/line Geodatabase with Select Demographic and Economic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5184">
                <a:effectLst>
                  <a:outerShdw sx="100000" sy="100000" kx="0" ky="0" algn="b" rotWithShape="0" blurRad="41148" dist="20574" dir="5400000">
                    <a:srgbClr val="000000"/>
                  </a:outerShdw>
                </a:effectLst>
              </a:defRPr>
            </a:lvl1pPr>
          </a:lstStyle>
          <a:p>
            <a:pPr/>
            <a:r>
              <a:t>TIGER/line Geodatabase with Select Demographic and Economic Data</a:t>
            </a:r>
          </a:p>
        </p:txBody>
      </p:sp>
      <p:sp>
        <p:nvSpPr>
          <p:cNvPr id="191" name="The Census Geodatabase has a ton of data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01752" indent="-301752" defTabSz="514095">
              <a:spcBef>
                <a:spcPts val="2800"/>
              </a:spcBef>
              <a:defRPr sz="2464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The Census Geodatabase has a ton of data</a:t>
            </a:r>
          </a:p>
          <a:p>
            <a:pPr marL="301752" indent="-301752" defTabSz="514095">
              <a:spcBef>
                <a:spcPts val="2800"/>
              </a:spcBef>
              <a:defRPr sz="2464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When you preview it using catalog you will see a single feature class and then a lot of tables</a:t>
            </a:r>
          </a:p>
          <a:p>
            <a:pPr marL="301752" indent="-301752" defTabSz="514095">
              <a:spcBef>
                <a:spcPts val="2800"/>
              </a:spcBef>
              <a:defRPr sz="2464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Each table is organized by theme</a:t>
            </a:r>
          </a:p>
          <a:p>
            <a:pPr marL="301752" indent="-301752" defTabSz="514095">
              <a:spcBef>
                <a:spcPts val="2800"/>
              </a:spcBef>
              <a:defRPr sz="2464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Previewing each table will show the data</a:t>
            </a:r>
          </a:p>
          <a:p>
            <a:pPr marL="301752" indent="-301752" defTabSz="514095">
              <a:spcBef>
                <a:spcPts val="2800"/>
              </a:spcBef>
              <a:defRPr sz="2464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The metadata table is your guide to all of the attributes</a:t>
            </a:r>
          </a:p>
          <a:p>
            <a:pPr marL="301752" indent="-301752" defTabSz="514095">
              <a:spcBef>
                <a:spcPts val="2800"/>
              </a:spcBef>
              <a:defRPr sz="2464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I recommend exporting it to excel to make it easier to search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53200" y="3968595"/>
            <a:ext cx="5791200" cy="3937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104215"/>
            <a:ext cx="13004800" cy="7480385"/>
          </a:xfrm>
          <a:prstGeom prst="rect">
            <a:avLst/>
          </a:prstGeom>
        </p:spPr>
      </p:pic>
      <p:sp>
        <p:nvSpPr>
          <p:cNvPr id="195" name="Tip - When Looking at the Metadata the 2 Digits after B is the same as the 2 digits after the X in the table name"/>
          <p:cNvSpPr txBox="1"/>
          <p:nvPr/>
        </p:nvSpPr>
        <p:spPr>
          <a:xfrm>
            <a:off x="-18454" y="8015637"/>
            <a:ext cx="13041708" cy="1256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Tip - When Looking at the Metadata the 2 Digits after B is the same as the 2 digits after the X in the table name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725919" y="2374899"/>
            <a:ext cx="5445761" cy="6807201"/>
          </a:xfrm>
          <a:prstGeom prst="rect">
            <a:avLst/>
          </a:prstGeom>
        </p:spPr>
      </p:pic>
      <p:sp>
        <p:nvSpPr>
          <p:cNvPr id="198" name="TIGER/line Geodatabase with Select Demographic and Economic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5184">
                <a:effectLst>
                  <a:outerShdw sx="100000" sy="100000" kx="0" ky="0" algn="b" rotWithShape="0" blurRad="41148" dist="20574" dir="5400000">
                    <a:srgbClr val="000000"/>
                  </a:outerShdw>
                </a:effectLst>
              </a:defRPr>
            </a:lvl1pPr>
          </a:lstStyle>
          <a:p>
            <a:pPr/>
            <a:r>
              <a:t>TIGER/line Geodatabase with Select Demographic and Economic Data</a:t>
            </a:r>
          </a:p>
        </p:txBody>
      </p:sp>
      <p:sp>
        <p:nvSpPr>
          <p:cNvPr id="199" name="The Census Geodatabase has a ton of data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01752" indent="-301752" defTabSz="514095">
              <a:spcBef>
                <a:spcPts val="2800"/>
              </a:spcBef>
              <a:defRPr sz="2464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The Census Geodatabase has a ton of data</a:t>
            </a:r>
          </a:p>
          <a:p>
            <a:pPr marL="301752" indent="-301752" defTabSz="514095">
              <a:spcBef>
                <a:spcPts val="2800"/>
              </a:spcBef>
              <a:defRPr sz="2464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When you preview it using catalog you will see a single feature class and then a lot of tables</a:t>
            </a:r>
          </a:p>
          <a:p>
            <a:pPr marL="301752" indent="-301752" defTabSz="514095">
              <a:spcBef>
                <a:spcPts val="2800"/>
              </a:spcBef>
              <a:defRPr sz="2464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Each table is organized by theme</a:t>
            </a:r>
          </a:p>
          <a:p>
            <a:pPr marL="301752" indent="-301752" defTabSz="514095">
              <a:spcBef>
                <a:spcPts val="2800"/>
              </a:spcBef>
              <a:defRPr sz="2464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Previewing each table will show the data</a:t>
            </a:r>
          </a:p>
          <a:p>
            <a:pPr marL="301752" indent="-301752" defTabSz="514095">
              <a:spcBef>
                <a:spcPts val="2800"/>
              </a:spcBef>
              <a:defRPr sz="2464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The metadata table is your guide to all of the attributes</a:t>
            </a:r>
          </a:p>
          <a:p>
            <a:pPr marL="301752" indent="-301752" defTabSz="514095">
              <a:spcBef>
                <a:spcPts val="2800"/>
              </a:spcBef>
              <a:defRPr sz="2464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I recommend exporting it to excel to make it easier to search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American Fact Finder"/>
          <p:cNvSpPr txBox="1"/>
          <p:nvPr>
            <p:ph type="ctrTitle"/>
          </p:nvPr>
        </p:nvSpPr>
        <p:spPr>
          <a:xfrm>
            <a:off x="710036" y="-566154"/>
            <a:ext cx="11480801" cy="2540001"/>
          </a:xfrm>
          <a:prstGeom prst="rect">
            <a:avLst/>
          </a:prstGeom>
        </p:spPr>
        <p:txBody>
          <a:bodyPr/>
          <a:lstStyle/>
          <a:p>
            <a:pPr/>
            <a:r>
              <a:t>American Fact Finder</a:t>
            </a:r>
          </a:p>
        </p:txBody>
      </p:sp>
      <p:sp>
        <p:nvSpPr>
          <p:cNvPr id="202" name="Double-click to edit"/>
          <p:cNvSpPr txBox="1"/>
          <p:nvPr>
            <p:ph type="subTitle" sz="quarter" idx="1"/>
          </p:nvPr>
        </p:nvSpPr>
        <p:spPr>
          <a:xfrm>
            <a:off x="710036" y="7070795"/>
            <a:ext cx="11480801" cy="8636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82730"/>
            <a:ext cx="13004801" cy="62808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American FactFin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American FactFinder</a:t>
            </a:r>
          </a:p>
        </p:txBody>
      </p:sp>
      <p:sp>
        <p:nvSpPr>
          <p:cNvPr id="206" name="Explore Data -&gt; Explore Data Main"/>
          <p:cNvSpPr txBox="1"/>
          <p:nvPr>
            <p:ph type="body" sz="half" idx="1"/>
          </p:nvPr>
        </p:nvSpPr>
        <p:spPr>
          <a:xfrm>
            <a:off x="762000" y="2413000"/>
            <a:ext cx="4556267" cy="6362700"/>
          </a:xfrm>
          <a:prstGeom prst="rect">
            <a:avLst/>
          </a:prstGeom>
        </p:spPr>
        <p:txBody>
          <a:bodyPr/>
          <a:lstStyle/>
          <a:p>
            <a:pPr/>
            <a:r>
              <a:t>Explore Data -&gt; Explore Data Main</a:t>
            </a:r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2160" y="2972437"/>
            <a:ext cx="9664701" cy="4965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Introduction to Census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to Census Data</a:t>
            </a:r>
          </a:p>
        </p:txBody>
      </p:sp>
      <p:sp>
        <p:nvSpPr>
          <p:cNvPr id="141" name="The Census is taken every 10 Years and is a requirement of the Federal Govern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Census is taken every 10 Years and is a requirement of the Federal Government</a:t>
            </a:r>
          </a:p>
          <a:p>
            <a:pPr/>
            <a:r>
              <a:t>The data determines a lot of important decisions such as;</a:t>
            </a:r>
          </a:p>
          <a:p>
            <a:pPr lvl="1" marL="860611" indent="-454211">
              <a:spcBef>
                <a:spcPts val="600"/>
              </a:spcBef>
              <a:buClr>
                <a:srgbClr val="B1B5AB"/>
              </a:buClr>
              <a:defRPr sz="3800"/>
            </a:pPr>
            <a:r>
              <a:t>Aid</a:t>
            </a:r>
          </a:p>
          <a:p>
            <a:pPr lvl="1" marL="860611" indent="-454211">
              <a:spcBef>
                <a:spcPts val="600"/>
              </a:spcBef>
              <a:buClr>
                <a:srgbClr val="B1B5AB"/>
              </a:buClr>
              <a:defRPr sz="3800"/>
            </a:pPr>
            <a:r>
              <a:t>Representation</a:t>
            </a:r>
          </a:p>
          <a:p>
            <a:pPr lvl="1" marL="860611" indent="-454211">
              <a:spcBef>
                <a:spcPts val="600"/>
              </a:spcBef>
              <a:buClr>
                <a:srgbClr val="B1B5AB"/>
              </a:buClr>
              <a:defRPr sz="3800"/>
            </a:pPr>
            <a:r>
              <a:t>Potential taxes (School Districts)</a:t>
            </a:r>
          </a:p>
          <a:p>
            <a:pPr/>
            <a:r>
              <a:t>The data is provided in many different sizes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American FactFin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American FactFinder</a:t>
            </a:r>
          </a:p>
        </p:txBody>
      </p:sp>
      <p:sp>
        <p:nvSpPr>
          <p:cNvPr id="210" name="Explore Data -&gt; Explore Data Main…"/>
          <p:cNvSpPr txBox="1"/>
          <p:nvPr>
            <p:ph type="body" sz="half" idx="1"/>
          </p:nvPr>
        </p:nvSpPr>
        <p:spPr>
          <a:xfrm>
            <a:off x="762000" y="2413000"/>
            <a:ext cx="4556267" cy="6362700"/>
          </a:xfrm>
          <a:prstGeom prst="rect">
            <a:avLst/>
          </a:prstGeom>
        </p:spPr>
        <p:txBody>
          <a:bodyPr/>
          <a:lstStyle/>
          <a:p>
            <a:pPr/>
            <a:r>
              <a:t>Explore Data -&gt; Explore Data Main</a:t>
            </a:r>
          </a:p>
          <a:p>
            <a:pPr/>
            <a:r>
              <a:t>American Fact Finder</a:t>
            </a:r>
          </a:p>
        </p:txBody>
      </p:sp>
      <p:pic>
        <p:nvPicPr>
          <p:cNvPr id="21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7203" t="4952" r="30795" b="0"/>
          <a:stretch>
            <a:fillRect/>
          </a:stretch>
        </p:blipFill>
        <p:spPr>
          <a:xfrm>
            <a:off x="5384741" y="2324940"/>
            <a:ext cx="8063021" cy="6136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American FactFin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American FactFinder</a:t>
            </a:r>
          </a:p>
        </p:txBody>
      </p:sp>
      <p:sp>
        <p:nvSpPr>
          <p:cNvPr id="214" name="Data -&gt; American FactFinder…"/>
          <p:cNvSpPr txBox="1"/>
          <p:nvPr>
            <p:ph type="body" sz="half" idx="1"/>
          </p:nvPr>
        </p:nvSpPr>
        <p:spPr>
          <a:xfrm>
            <a:off x="762000" y="2413000"/>
            <a:ext cx="5425934" cy="6362700"/>
          </a:xfrm>
          <a:prstGeom prst="rect">
            <a:avLst/>
          </a:prstGeom>
        </p:spPr>
        <p:txBody>
          <a:bodyPr/>
          <a:lstStyle/>
          <a:p>
            <a:pPr marL="357631" indent="-357631" defTabSz="514095">
              <a:spcBef>
                <a:spcPts val="3600"/>
              </a:spcBef>
              <a:defRPr sz="2992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Data -&gt; American FactFinder</a:t>
            </a:r>
          </a:p>
          <a:p>
            <a:pPr marL="357631" indent="-357631" defTabSz="514095">
              <a:spcBef>
                <a:spcPts val="3600"/>
              </a:spcBef>
              <a:defRPr sz="2992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Advanced Search – Show Me All</a:t>
            </a:r>
          </a:p>
          <a:p>
            <a:pPr marL="357631" indent="-357631" defTabSz="514095">
              <a:spcBef>
                <a:spcPts val="3600"/>
              </a:spcBef>
              <a:defRPr sz="2992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Geographies</a:t>
            </a:r>
          </a:p>
          <a:p>
            <a:pPr lvl="1" marL="715263" indent="-357631" defTabSz="514095">
              <a:spcBef>
                <a:spcPts val="500"/>
              </a:spcBef>
              <a:buClr>
                <a:srgbClr val="B1B5AB"/>
              </a:buClr>
              <a:defRPr sz="2992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Census Tract</a:t>
            </a:r>
          </a:p>
          <a:p>
            <a:pPr lvl="1" marL="715263" indent="-357631" defTabSz="514095">
              <a:spcBef>
                <a:spcPts val="500"/>
              </a:spcBef>
              <a:buClr>
                <a:srgbClr val="B1B5AB"/>
              </a:buClr>
              <a:defRPr sz="2992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New York State</a:t>
            </a:r>
          </a:p>
          <a:p>
            <a:pPr lvl="1" marL="715263" indent="-357631" defTabSz="514095">
              <a:spcBef>
                <a:spcPts val="500"/>
              </a:spcBef>
              <a:buClr>
                <a:srgbClr val="B1B5AB"/>
              </a:buClr>
              <a:defRPr sz="2992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Monroe</a:t>
            </a:r>
          </a:p>
          <a:p>
            <a:pPr lvl="1" marL="715263" indent="-357631" defTabSz="514095">
              <a:spcBef>
                <a:spcPts val="500"/>
              </a:spcBef>
              <a:buClr>
                <a:srgbClr val="B1B5AB"/>
              </a:buClr>
              <a:defRPr sz="2992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All Census Tracts within</a:t>
            </a:r>
          </a:p>
          <a:p>
            <a:pPr marL="357631" indent="-357631" defTabSz="514095">
              <a:spcBef>
                <a:spcPts val="3600"/>
              </a:spcBef>
              <a:defRPr sz="2992">
                <a:effectLst>
                  <a:outerShdw sx="100000" sy="100000" kx="0" ky="0" algn="b" rotWithShape="0" blurRad="44704" dist="22352" dir="5400000">
                    <a:srgbClr val="000000"/>
                  </a:outerShdw>
                </a:effectLst>
              </a:defRPr>
            </a:pPr>
            <a:r>
              <a:t>Add To Your Selections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57814" y="1679856"/>
            <a:ext cx="4213616" cy="1101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39519" b="7208"/>
          <a:stretch>
            <a:fillRect/>
          </a:stretch>
        </p:blipFill>
        <p:spPr>
          <a:xfrm>
            <a:off x="6285653" y="2725045"/>
            <a:ext cx="6357903" cy="69743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ick Out Your T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Pick Out Your Tables</a:t>
            </a:r>
          </a:p>
        </p:txBody>
      </p:sp>
      <p:sp>
        <p:nvSpPr>
          <p:cNvPr id="219" name="I like the 2010 SF1 table DP-1 but you can pick what ever you want…"/>
          <p:cNvSpPr txBox="1"/>
          <p:nvPr>
            <p:ph type="body" sz="half" idx="1"/>
          </p:nvPr>
        </p:nvSpPr>
        <p:spPr>
          <a:xfrm>
            <a:off x="762000" y="2413000"/>
            <a:ext cx="5753242" cy="6362700"/>
          </a:xfrm>
          <a:prstGeom prst="rect">
            <a:avLst/>
          </a:prstGeom>
        </p:spPr>
        <p:txBody>
          <a:bodyPr/>
          <a:lstStyle/>
          <a:p>
            <a:pPr marL="466344" indent="-466344">
              <a:spcBef>
                <a:spcPts val="600"/>
              </a:spcBef>
            </a:pPr>
            <a:r>
              <a:t>I like the 2010 SF1 table DP-1 but you can pick what ever you want</a:t>
            </a:r>
          </a:p>
          <a:p>
            <a:pPr marL="466344" indent="-466344">
              <a:spcBef>
                <a:spcPts val="600"/>
              </a:spcBef>
            </a:pPr>
            <a:r>
              <a:t>Use the check box and click download</a:t>
            </a:r>
          </a:p>
          <a:p>
            <a:pPr marL="466344" indent="-466344">
              <a:spcBef>
                <a:spcPts val="600"/>
              </a:spcBef>
            </a:pPr>
            <a:r>
              <a:t>Download and then extract to your GIS folder</a:t>
            </a:r>
          </a:p>
          <a:p>
            <a:pPr marL="466344" indent="-466344">
              <a:spcBef>
                <a:spcPts val="600"/>
              </a:spcBef>
            </a:pPr>
            <a:r>
              <a:t>Close out of the web browser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0773" y="3555110"/>
            <a:ext cx="5965050" cy="384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Open Your Table in Exc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Your Table in Excel</a:t>
            </a:r>
          </a:p>
        </p:txBody>
      </p:sp>
      <p:pic>
        <p:nvPicPr>
          <p:cNvPr id="22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3566" y="2275839"/>
            <a:ext cx="10237668" cy="63985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Open Your Table in Exc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Your Table in Excel</a:t>
            </a: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3566" y="2275839"/>
            <a:ext cx="10237668" cy="63985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formatting the Tab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Reformatting the Tables</a:t>
            </a:r>
          </a:p>
        </p:txBody>
      </p:sp>
      <p:sp>
        <p:nvSpPr>
          <p:cNvPr id="229" name="Remove the . In Geo.ID, Geo.ID2 and GEO.display-label (esri does not allow for the . In field names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Remove the . In Geo.ID, Geo.ID2 and GEO.display-label (esri does not allow for the . In field names)</a:t>
            </a:r>
          </a:p>
          <a:p>
            <a:pPr/>
            <a:r>
              <a:t>Make Sure GeoID2 is a text field</a:t>
            </a:r>
          </a:p>
          <a:p>
            <a:pPr/>
            <a:r>
              <a:t>Rename fields if you choose</a:t>
            </a:r>
          </a:p>
          <a:p>
            <a:pPr lvl="1" marL="860611" indent="-454211">
              <a:spcBef>
                <a:spcPts val="600"/>
              </a:spcBef>
              <a:buClr>
                <a:srgbClr val="B1B5AB"/>
              </a:buClr>
              <a:defRPr sz="3800"/>
            </a:pPr>
            <a:r>
              <a:t>Names are inside of the metadata csv</a:t>
            </a:r>
          </a:p>
          <a:p>
            <a:pPr lvl="1" marL="860611" indent="-454211">
              <a:spcBef>
                <a:spcPts val="600"/>
              </a:spcBef>
              <a:buClr>
                <a:srgbClr val="B1B5AB"/>
              </a:buClr>
              <a:defRPr sz="3800"/>
            </a:pPr>
            <a:r>
              <a:t>No spaces</a:t>
            </a:r>
          </a:p>
          <a:p>
            <a:pPr lvl="1" marL="860611" indent="-454211">
              <a:spcBef>
                <a:spcPts val="600"/>
              </a:spcBef>
              <a:buClr>
                <a:srgbClr val="B1B5AB"/>
              </a:buClr>
              <a:defRPr sz="3800"/>
            </a:pPr>
            <a:r>
              <a:t>Cannot lead with a number</a:t>
            </a:r>
          </a:p>
          <a:p>
            <a:pPr/>
            <a:r>
              <a:t>Save it out as a .xlsx, dbf, or csv file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ensus Tract Inform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Census Tract Information</a:t>
            </a:r>
          </a:p>
        </p:txBody>
      </p:sp>
      <p:sp>
        <p:nvSpPr>
          <p:cNvPr id="232" name="View in ArcGIS Pr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View in ArcGIS Pro</a:t>
            </a:r>
          </a:p>
          <a:p>
            <a:pPr lvl="1" marL="860611" indent="-454211">
              <a:spcBef>
                <a:spcPts val="600"/>
              </a:spcBef>
              <a:buClr>
                <a:srgbClr val="B1B5AB"/>
              </a:buClr>
              <a:defRPr sz="3800"/>
            </a:pPr>
            <a:r>
              <a:t>Census Tract Info</a:t>
            </a:r>
          </a:p>
          <a:p>
            <a:pPr lvl="1" marL="860611" indent="-454211">
              <a:spcBef>
                <a:spcPts val="600"/>
              </a:spcBef>
              <a:buClr>
                <a:srgbClr val="B1B5AB"/>
              </a:buClr>
              <a:defRPr sz="3800"/>
            </a:pPr>
            <a:r>
              <a:t>Table from Census Bureau</a:t>
            </a:r>
          </a:p>
          <a:p>
            <a:pPr/>
            <a:r>
              <a:t>Open Attribute Table</a:t>
            </a:r>
          </a:p>
          <a:p>
            <a:pPr/>
            <a:r>
              <a:t>Look for common fields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Hands on Demo with the Census Tracts"/>
          <p:cNvSpPr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Hands on Demo with the Census Tracts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eoco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Geocoding</a:t>
            </a:r>
          </a:p>
        </p:txBody>
      </p:sp>
      <p:sp>
        <p:nvSpPr>
          <p:cNvPr id="237" name="Geocoding is taking a table of addresses and placing them on the map…"/>
          <p:cNvSpPr txBox="1"/>
          <p:nvPr>
            <p:ph type="body" sz="half" idx="1"/>
          </p:nvPr>
        </p:nvSpPr>
        <p:spPr>
          <a:xfrm>
            <a:off x="762000" y="2413000"/>
            <a:ext cx="5556462" cy="6362700"/>
          </a:xfrm>
          <a:prstGeom prst="rect">
            <a:avLst/>
          </a:prstGeom>
        </p:spPr>
        <p:txBody>
          <a:bodyPr/>
          <a:lstStyle/>
          <a:p>
            <a:pPr marL="466344" indent="-466344">
              <a:lnSpc>
                <a:spcPct val="80000"/>
              </a:lnSpc>
              <a:spcBef>
                <a:spcPts val="600"/>
              </a:spcBef>
            </a:pPr>
            <a:r>
              <a:t>Geocoding is taking a table of addresses and placing them on the map</a:t>
            </a:r>
          </a:p>
          <a:p>
            <a:pPr marL="466344" indent="-466344">
              <a:lnSpc>
                <a:spcPct val="80000"/>
              </a:lnSpc>
              <a:spcBef>
                <a:spcPts val="600"/>
              </a:spcBef>
            </a:pPr>
            <a:r>
              <a:t>You need 3 things to geocode properly</a:t>
            </a:r>
          </a:p>
          <a:p>
            <a:pPr lvl="1" marL="796059" indent="-389659">
              <a:lnSpc>
                <a:spcPct val="80000"/>
              </a:lnSpc>
              <a:spcBef>
                <a:spcPts val="500"/>
              </a:spcBef>
              <a:buClr>
                <a:srgbClr val="694F07"/>
              </a:buClr>
              <a:defRPr sz="3000"/>
            </a:pPr>
            <a:r>
              <a:t>Reference Data</a:t>
            </a:r>
          </a:p>
          <a:p>
            <a:pPr lvl="1" marL="796059" indent="-389659">
              <a:lnSpc>
                <a:spcPct val="80000"/>
              </a:lnSpc>
              <a:spcBef>
                <a:spcPts val="500"/>
              </a:spcBef>
              <a:buClr>
                <a:srgbClr val="694F07"/>
              </a:buClr>
              <a:defRPr sz="3000"/>
            </a:pPr>
            <a:r>
              <a:t>Table to Geocode</a:t>
            </a:r>
          </a:p>
          <a:p>
            <a:pPr lvl="1" marL="796059" indent="-389659">
              <a:lnSpc>
                <a:spcPct val="80000"/>
              </a:lnSpc>
              <a:spcBef>
                <a:spcPts val="500"/>
              </a:spcBef>
              <a:buClr>
                <a:srgbClr val="694F07"/>
              </a:buClr>
              <a:defRPr sz="3000"/>
            </a:pPr>
            <a:r>
              <a:t>Address Lookup (Index File)</a:t>
            </a:r>
          </a:p>
          <a:p>
            <a:pPr marL="466344" indent="-466344">
              <a:lnSpc>
                <a:spcPct val="80000"/>
              </a:lnSpc>
              <a:spcBef>
                <a:spcPts val="600"/>
              </a:spcBef>
            </a:pPr>
            <a:r>
              <a:t>Our Reference Data is going to be centerlines</a:t>
            </a:r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0773" y="3495091"/>
            <a:ext cx="5965050" cy="3960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reating an Address Loca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an Address Locater</a:t>
            </a:r>
          </a:p>
        </p:txBody>
      </p:sp>
      <p:sp>
        <p:nvSpPr>
          <p:cNvPr id="241" name="In ArcGIS Pro open Geoprocessing…"/>
          <p:cNvSpPr txBox="1"/>
          <p:nvPr>
            <p:ph type="body" sz="half" idx="1"/>
          </p:nvPr>
        </p:nvSpPr>
        <p:spPr>
          <a:xfrm>
            <a:off x="762000" y="2413000"/>
            <a:ext cx="5751619" cy="6362700"/>
          </a:xfrm>
          <a:prstGeom prst="rect">
            <a:avLst/>
          </a:prstGeom>
        </p:spPr>
        <p:txBody>
          <a:bodyPr/>
          <a:lstStyle/>
          <a:p>
            <a:pPr marL="466344" indent="-466344">
              <a:lnSpc>
                <a:spcPct val="90000"/>
              </a:lnSpc>
              <a:spcBef>
                <a:spcPts val="600"/>
              </a:spcBef>
            </a:pPr>
            <a:r>
              <a:t>In ArcGIS Pro open Geoprocessing</a:t>
            </a:r>
          </a:p>
          <a:p>
            <a:pPr marL="466344" indent="-466344">
              <a:lnSpc>
                <a:spcPct val="90000"/>
              </a:lnSpc>
              <a:spcBef>
                <a:spcPts val="600"/>
              </a:spcBef>
            </a:pPr>
            <a:r>
              <a:t>Search or Browse for Create Locator</a:t>
            </a:r>
          </a:p>
        </p:txBody>
      </p:sp>
      <p:pic>
        <p:nvPicPr>
          <p:cNvPr id="2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9812" y="1960431"/>
            <a:ext cx="3957834" cy="7267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ensus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Census Data</a:t>
            </a:r>
          </a:p>
        </p:txBody>
      </p:sp>
      <p:sp>
        <p:nvSpPr>
          <p:cNvPr id="144" name="Spatial (In Descending Size Order)…"/>
          <p:cNvSpPr txBox="1"/>
          <p:nvPr>
            <p:ph type="body" sz="half" idx="1"/>
          </p:nvPr>
        </p:nvSpPr>
        <p:spPr>
          <a:xfrm>
            <a:off x="762000" y="2413000"/>
            <a:ext cx="5777654" cy="6362700"/>
          </a:xfrm>
          <a:prstGeom prst="rect">
            <a:avLst/>
          </a:prstGeom>
        </p:spPr>
        <p:txBody>
          <a:bodyPr/>
          <a:lstStyle/>
          <a:p>
            <a:pPr marL="466344" indent="-466344">
              <a:lnSpc>
                <a:spcPct val="80000"/>
              </a:lnSpc>
              <a:spcBef>
                <a:spcPts val="600"/>
              </a:spcBef>
            </a:pPr>
            <a:r>
              <a:t>Spatial (In Descending Size Order)</a:t>
            </a:r>
          </a:p>
          <a:p>
            <a:pPr lvl="1" marL="796059" indent="-389659">
              <a:lnSpc>
                <a:spcPct val="80000"/>
              </a:lnSpc>
              <a:spcBef>
                <a:spcPts val="500"/>
              </a:spcBef>
              <a:buClr>
                <a:srgbClr val="B1B5AB"/>
              </a:buClr>
              <a:defRPr sz="3000"/>
            </a:pPr>
            <a:r>
              <a:t>State</a:t>
            </a:r>
          </a:p>
          <a:p>
            <a:pPr lvl="1" marL="796059" indent="-389659">
              <a:lnSpc>
                <a:spcPct val="80000"/>
              </a:lnSpc>
              <a:spcBef>
                <a:spcPts val="500"/>
              </a:spcBef>
              <a:buClr>
                <a:srgbClr val="B1B5AB"/>
              </a:buClr>
              <a:defRPr sz="3000"/>
            </a:pPr>
            <a:r>
              <a:t>Division (County)</a:t>
            </a:r>
          </a:p>
          <a:p>
            <a:pPr lvl="1" marL="796059" indent="-389659">
              <a:lnSpc>
                <a:spcPct val="80000"/>
              </a:lnSpc>
              <a:spcBef>
                <a:spcPts val="500"/>
              </a:spcBef>
              <a:buClr>
                <a:srgbClr val="B1B5AB"/>
              </a:buClr>
              <a:defRPr sz="3000"/>
            </a:pPr>
            <a:r>
              <a:t>Town</a:t>
            </a:r>
          </a:p>
          <a:p>
            <a:pPr lvl="1" marL="796059" indent="-389659">
              <a:lnSpc>
                <a:spcPct val="80000"/>
              </a:lnSpc>
              <a:spcBef>
                <a:spcPts val="500"/>
              </a:spcBef>
              <a:buClr>
                <a:srgbClr val="B1B5AB"/>
              </a:buClr>
              <a:defRPr sz="3000"/>
            </a:pPr>
            <a:r>
              <a:t>Place</a:t>
            </a:r>
          </a:p>
          <a:p>
            <a:pPr lvl="1" marL="796059" indent="-389659">
              <a:lnSpc>
                <a:spcPct val="80000"/>
              </a:lnSpc>
              <a:spcBef>
                <a:spcPts val="500"/>
              </a:spcBef>
              <a:buClr>
                <a:srgbClr val="B1B5AB"/>
              </a:buClr>
              <a:defRPr sz="3000"/>
            </a:pPr>
            <a:r>
              <a:t>Tract</a:t>
            </a:r>
          </a:p>
          <a:p>
            <a:pPr lvl="1" marL="796059" indent="-389659">
              <a:lnSpc>
                <a:spcPct val="80000"/>
              </a:lnSpc>
              <a:spcBef>
                <a:spcPts val="500"/>
              </a:spcBef>
              <a:buClr>
                <a:srgbClr val="B1B5AB"/>
              </a:buClr>
              <a:defRPr sz="3000"/>
            </a:pPr>
            <a:r>
              <a:t>Block Group</a:t>
            </a:r>
          </a:p>
          <a:p>
            <a:pPr lvl="1" marL="796059" indent="-389659">
              <a:lnSpc>
                <a:spcPct val="80000"/>
              </a:lnSpc>
              <a:spcBef>
                <a:spcPts val="500"/>
              </a:spcBef>
              <a:buClr>
                <a:srgbClr val="B1B5AB"/>
              </a:buClr>
              <a:defRPr sz="3000"/>
            </a:pPr>
            <a:r>
              <a:t>Block</a:t>
            </a:r>
          </a:p>
          <a:p>
            <a:pPr marL="466344" indent="-466344">
              <a:lnSpc>
                <a:spcPct val="80000"/>
              </a:lnSpc>
              <a:spcBef>
                <a:spcPts val="600"/>
              </a:spcBef>
            </a:pPr>
            <a:r>
              <a:t>Blocks make up all of the information from each larger area</a:t>
            </a:r>
          </a:p>
          <a:p>
            <a:pPr marL="466344" indent="-466344">
              <a:lnSpc>
                <a:spcPct val="80000"/>
              </a:lnSpc>
              <a:spcBef>
                <a:spcPts val="600"/>
              </a:spcBef>
            </a:pPr>
            <a:r>
              <a:t>Tabular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0773" y="3495091"/>
            <a:ext cx="5965050" cy="3960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reating an Address Loc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an Address Locator</a:t>
            </a:r>
          </a:p>
        </p:txBody>
      </p:sp>
      <p:sp>
        <p:nvSpPr>
          <p:cNvPr id="245" name="This is the dialog where you create your locator"/>
          <p:cNvSpPr txBox="1"/>
          <p:nvPr>
            <p:ph type="body" sz="half" idx="1"/>
          </p:nvPr>
        </p:nvSpPr>
        <p:spPr>
          <a:xfrm>
            <a:off x="762000" y="2413000"/>
            <a:ext cx="5849903" cy="6362700"/>
          </a:xfrm>
          <a:prstGeom prst="rect">
            <a:avLst/>
          </a:prstGeom>
        </p:spPr>
        <p:txBody>
          <a:bodyPr/>
          <a:lstStyle/>
          <a:p>
            <a:pPr/>
            <a:r>
              <a:t>This is the dialog where you create your locator</a:t>
            </a: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7787" y="2032000"/>
            <a:ext cx="5168901" cy="7124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reating an Address Loc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an Address Locator</a:t>
            </a:r>
          </a:p>
        </p:txBody>
      </p:sp>
      <p:sp>
        <p:nvSpPr>
          <p:cNvPr id="249" name="This is the dialog where you create your locator…"/>
          <p:cNvSpPr txBox="1"/>
          <p:nvPr>
            <p:ph type="body" sz="half" idx="1"/>
          </p:nvPr>
        </p:nvSpPr>
        <p:spPr>
          <a:xfrm>
            <a:off x="762000" y="2413000"/>
            <a:ext cx="5833463" cy="6362700"/>
          </a:xfrm>
          <a:prstGeom prst="rect">
            <a:avLst/>
          </a:prstGeom>
        </p:spPr>
        <p:txBody>
          <a:bodyPr/>
          <a:lstStyle/>
          <a:p>
            <a:pPr/>
            <a:r>
              <a:t>This is the dialog where you create your locator</a:t>
            </a:r>
          </a:p>
          <a:p>
            <a:pPr/>
            <a:r>
              <a:t>Load the MonroeCenterlines as the Primary Table and Set the Role to Street Addresses</a:t>
            </a:r>
          </a:p>
        </p:txBody>
      </p:sp>
      <p:pic>
        <p:nvPicPr>
          <p:cNvPr id="2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9689" y="2069737"/>
            <a:ext cx="4526925" cy="7049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reating an Address Loc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an Address Locator</a:t>
            </a:r>
          </a:p>
        </p:txBody>
      </p:sp>
      <p:sp>
        <p:nvSpPr>
          <p:cNvPr id="253" name="This is the dialog where you create your locator…"/>
          <p:cNvSpPr txBox="1"/>
          <p:nvPr>
            <p:ph type="body" sz="half" idx="1"/>
          </p:nvPr>
        </p:nvSpPr>
        <p:spPr>
          <a:xfrm>
            <a:off x="762000" y="2413000"/>
            <a:ext cx="5833463" cy="6362700"/>
          </a:xfrm>
          <a:prstGeom prst="rect">
            <a:avLst/>
          </a:prstGeom>
        </p:spPr>
        <p:txBody>
          <a:bodyPr/>
          <a:lstStyle/>
          <a:p>
            <a:pPr marL="377952" indent="-377952" defTabSz="543305">
              <a:spcBef>
                <a:spcPts val="3900"/>
              </a:spcBef>
              <a:defRPr sz="3162">
                <a:effectLst>
                  <a:outerShdw sx="100000" sy="100000" kx="0" ky="0" algn="b" rotWithShape="0" blurRad="47244" dist="23622" dir="5400000">
                    <a:srgbClr val="000000"/>
                  </a:outerShdw>
                </a:effectLst>
              </a:defRPr>
            </a:pPr>
            <a:r>
              <a:t>This is the dialog where you create your locator</a:t>
            </a:r>
          </a:p>
          <a:p>
            <a:pPr marL="377952" indent="-377952" defTabSz="543305">
              <a:spcBef>
                <a:spcPts val="3900"/>
              </a:spcBef>
              <a:defRPr sz="3162">
                <a:effectLst>
                  <a:outerShdw sx="100000" sy="100000" kx="0" ky="0" algn="b" rotWithShape="0" blurRad="47244" dist="23622" dir="5400000">
                    <a:srgbClr val="000000"/>
                  </a:outerShdw>
                </a:effectLst>
              </a:defRPr>
            </a:pPr>
            <a:r>
              <a:t>Load the MonroeCenterlines as the Primary Table and Set the Role to Street Addresses</a:t>
            </a:r>
          </a:p>
          <a:p>
            <a:pPr marL="377952" indent="-377952" defTabSz="543305">
              <a:spcBef>
                <a:spcPts val="3900"/>
              </a:spcBef>
              <a:defRPr sz="3162">
                <a:effectLst>
                  <a:outerShdw sx="100000" sy="100000" kx="0" ky="0" algn="b" rotWithShape="0" blurRad="47244" dist="23622" dir="5400000">
                    <a:srgbClr val="000000"/>
                  </a:outerShdw>
                </a:effectLst>
              </a:defRPr>
            </a:pPr>
            <a:r>
              <a:t>Match the Fields</a:t>
            </a:r>
          </a:p>
          <a:p>
            <a:pPr marL="377952" indent="-377952" defTabSz="543305">
              <a:spcBef>
                <a:spcPts val="3900"/>
              </a:spcBef>
              <a:defRPr sz="3162">
                <a:effectLst>
                  <a:outerShdw sx="100000" sy="100000" kx="0" ky="0" algn="b" rotWithShape="0" blurRad="47244" dist="23622" dir="5400000">
                    <a:srgbClr val="000000"/>
                  </a:outerShdw>
                </a:effectLst>
              </a:defRPr>
            </a:pPr>
            <a:r>
              <a:t>Give it a output name</a:t>
            </a:r>
          </a:p>
          <a:p>
            <a:pPr marL="377952" indent="-377952" defTabSz="543305">
              <a:spcBef>
                <a:spcPts val="3900"/>
              </a:spcBef>
              <a:defRPr sz="3162">
                <a:effectLst>
                  <a:outerShdw sx="100000" sy="100000" kx="0" ky="0" algn="b" rotWithShape="0" blurRad="47244" dist="23622" dir="5400000">
                    <a:srgbClr val="000000"/>
                  </a:outerShdw>
                </a:effectLst>
              </a:defRPr>
            </a:pPr>
            <a:r>
              <a:t>Set the Language to English</a:t>
            </a:r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5023" y="1959801"/>
            <a:ext cx="3838921" cy="7773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reating an Address Loc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an Address Locator</a:t>
            </a:r>
          </a:p>
        </p:txBody>
      </p:sp>
      <p:sp>
        <p:nvSpPr>
          <p:cNvPr id="257" name="This is the dialog where you create your locator…"/>
          <p:cNvSpPr txBox="1"/>
          <p:nvPr>
            <p:ph type="body" sz="quarter" idx="1"/>
          </p:nvPr>
        </p:nvSpPr>
        <p:spPr>
          <a:xfrm>
            <a:off x="762000" y="2413000"/>
            <a:ext cx="3838015" cy="6362700"/>
          </a:xfrm>
          <a:prstGeom prst="rect">
            <a:avLst/>
          </a:prstGeom>
        </p:spPr>
        <p:txBody>
          <a:bodyPr/>
          <a:lstStyle/>
          <a:p>
            <a:pPr marL="296672" indent="-296672" defTabSz="426466">
              <a:spcBef>
                <a:spcPts val="3000"/>
              </a:spcBef>
              <a:defRPr sz="2482"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defRPr>
            </a:pPr>
            <a:r>
              <a:t>This is the dialog where you create your locator</a:t>
            </a:r>
          </a:p>
          <a:p>
            <a:pPr marL="296672" indent="-296672" defTabSz="426466">
              <a:spcBef>
                <a:spcPts val="3000"/>
              </a:spcBef>
              <a:defRPr sz="2482"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defRPr>
            </a:pPr>
            <a:r>
              <a:t>Load the MonroeCenterlines as the Primary Table and Set the Role to Street Addresses</a:t>
            </a:r>
          </a:p>
          <a:p>
            <a:pPr marL="296672" indent="-296672" defTabSz="426466">
              <a:spcBef>
                <a:spcPts val="3000"/>
              </a:spcBef>
              <a:defRPr sz="2482"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defRPr>
            </a:pPr>
            <a:r>
              <a:t>Match the Fields</a:t>
            </a:r>
          </a:p>
          <a:p>
            <a:pPr marL="296672" indent="-296672" defTabSz="426466">
              <a:spcBef>
                <a:spcPts val="3000"/>
              </a:spcBef>
              <a:defRPr sz="2482"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defRPr>
            </a:pPr>
            <a:r>
              <a:t>Give it a output name</a:t>
            </a:r>
          </a:p>
          <a:p>
            <a:pPr marL="296672" indent="-296672" defTabSz="426466">
              <a:spcBef>
                <a:spcPts val="3000"/>
              </a:spcBef>
              <a:defRPr sz="2482"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defRPr>
            </a:pPr>
            <a:r>
              <a:t>Set the Language to English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9450" y="2281092"/>
            <a:ext cx="7820622" cy="7008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reating an Address Loca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an Address Locator</a:t>
            </a:r>
          </a:p>
        </p:txBody>
      </p:sp>
      <p:sp>
        <p:nvSpPr>
          <p:cNvPr id="261" name="This is the dialog where you create your locator…"/>
          <p:cNvSpPr txBox="1"/>
          <p:nvPr>
            <p:ph type="body" sz="half" idx="1"/>
          </p:nvPr>
        </p:nvSpPr>
        <p:spPr>
          <a:xfrm>
            <a:off x="762000" y="2413000"/>
            <a:ext cx="5833463" cy="6362700"/>
          </a:xfrm>
          <a:prstGeom prst="rect">
            <a:avLst/>
          </a:prstGeom>
        </p:spPr>
        <p:txBody>
          <a:bodyPr/>
          <a:lstStyle/>
          <a:p>
            <a:pPr marL="377952" indent="-377952" defTabSz="543305">
              <a:spcBef>
                <a:spcPts val="3900"/>
              </a:spcBef>
              <a:defRPr sz="3162">
                <a:effectLst>
                  <a:outerShdw sx="100000" sy="100000" kx="0" ky="0" algn="b" rotWithShape="0" blurRad="47244" dist="23622" dir="5400000">
                    <a:srgbClr val="000000"/>
                  </a:outerShdw>
                </a:effectLst>
              </a:defRPr>
            </a:pPr>
            <a:r>
              <a:t>This is the dialog where you create your locator</a:t>
            </a:r>
          </a:p>
          <a:p>
            <a:pPr marL="377952" indent="-377952" defTabSz="543305">
              <a:spcBef>
                <a:spcPts val="3900"/>
              </a:spcBef>
              <a:defRPr sz="3162">
                <a:effectLst>
                  <a:outerShdw sx="100000" sy="100000" kx="0" ky="0" algn="b" rotWithShape="0" blurRad="47244" dist="23622" dir="5400000">
                    <a:srgbClr val="000000"/>
                  </a:outerShdw>
                </a:effectLst>
              </a:defRPr>
            </a:pPr>
            <a:r>
              <a:t>Load the MonroeCenterlines as the Primary Table and Set the Role to Street Addresses</a:t>
            </a:r>
          </a:p>
          <a:p>
            <a:pPr marL="377952" indent="-377952" defTabSz="543305">
              <a:spcBef>
                <a:spcPts val="3900"/>
              </a:spcBef>
              <a:defRPr sz="3162">
                <a:effectLst>
                  <a:outerShdw sx="100000" sy="100000" kx="0" ky="0" algn="b" rotWithShape="0" blurRad="47244" dist="23622" dir="5400000">
                    <a:srgbClr val="000000"/>
                  </a:outerShdw>
                </a:effectLst>
              </a:defRPr>
            </a:pPr>
            <a:r>
              <a:t>Match the Fields</a:t>
            </a:r>
          </a:p>
          <a:p>
            <a:pPr marL="377952" indent="-377952" defTabSz="543305">
              <a:spcBef>
                <a:spcPts val="3900"/>
              </a:spcBef>
              <a:defRPr sz="3162">
                <a:effectLst>
                  <a:outerShdw sx="100000" sy="100000" kx="0" ky="0" algn="b" rotWithShape="0" blurRad="47244" dist="23622" dir="5400000">
                    <a:srgbClr val="000000"/>
                  </a:outerShdw>
                </a:effectLst>
              </a:defRPr>
            </a:pPr>
            <a:r>
              <a:t>Give it a output name</a:t>
            </a:r>
          </a:p>
          <a:p>
            <a:pPr marL="377952" indent="-377952" defTabSz="543305">
              <a:spcBef>
                <a:spcPts val="3900"/>
              </a:spcBef>
              <a:defRPr sz="3162">
                <a:effectLst>
                  <a:outerShdw sx="100000" sy="100000" kx="0" ky="0" algn="b" rotWithShape="0" blurRad="47244" dist="23622" dir="5400000">
                    <a:srgbClr val="000000"/>
                  </a:outerShdw>
                </a:effectLst>
              </a:defRPr>
            </a:pPr>
            <a:r>
              <a:t>Set the Language to English</a:t>
            </a:r>
          </a:p>
        </p:txBody>
      </p:sp>
      <p:pic>
        <p:nvPicPr>
          <p:cNvPr id="2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5023" y="1959801"/>
            <a:ext cx="3838921" cy="7773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Add the Day Care Cen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the Day Care Centers</a:t>
            </a:r>
          </a:p>
        </p:txBody>
      </p:sp>
      <p:sp>
        <p:nvSpPr>
          <p:cNvPr id="265" name="From the downloads for this week save the day care centers table…"/>
          <p:cNvSpPr txBox="1"/>
          <p:nvPr>
            <p:ph type="body" sz="half" idx="1"/>
          </p:nvPr>
        </p:nvSpPr>
        <p:spPr>
          <a:xfrm>
            <a:off x="762000" y="2413000"/>
            <a:ext cx="6489912" cy="6362700"/>
          </a:xfrm>
          <a:prstGeom prst="rect">
            <a:avLst/>
          </a:prstGeom>
        </p:spPr>
        <p:txBody>
          <a:bodyPr/>
          <a:lstStyle/>
          <a:p>
            <a:pPr/>
            <a:r>
              <a:t>From the downloads for this week save the day care centers table</a:t>
            </a:r>
          </a:p>
          <a:p>
            <a:pPr/>
            <a:r>
              <a:t>Add the table to your workspace</a:t>
            </a:r>
          </a:p>
          <a:p>
            <a:pPr/>
            <a:r>
              <a:t>Right click on the table and then geocode addresses</a:t>
            </a:r>
          </a:p>
        </p:txBody>
      </p:sp>
      <p:pic>
        <p:nvPicPr>
          <p:cNvPr id="2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38551" y="2255005"/>
            <a:ext cx="4300827" cy="6998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eocoding the Day Ca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Geocoding the Day Cares</a:t>
            </a:r>
          </a:p>
        </p:txBody>
      </p:sp>
      <p:sp>
        <p:nvSpPr>
          <p:cNvPr id="269" name="ArcGIS Pro has a nice workflow to follow…"/>
          <p:cNvSpPr txBox="1"/>
          <p:nvPr>
            <p:ph type="body" sz="half" idx="1"/>
          </p:nvPr>
        </p:nvSpPr>
        <p:spPr>
          <a:xfrm>
            <a:off x="762000" y="2413000"/>
            <a:ext cx="5965050" cy="6362700"/>
          </a:xfrm>
          <a:prstGeom prst="rect">
            <a:avLst/>
          </a:prstGeom>
        </p:spPr>
        <p:txBody>
          <a:bodyPr/>
          <a:lstStyle/>
          <a:p>
            <a:pPr/>
            <a:r>
              <a:t>ArcGIS Pro has a nice workflow to follow</a:t>
            </a:r>
          </a:p>
          <a:p>
            <a:pPr/>
            <a:r>
              <a:t>Click Start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5349" y="1871658"/>
            <a:ext cx="3588782" cy="7445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86400" y="5009893"/>
            <a:ext cx="3690194" cy="42652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eocoding the Day Ca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Geocoding the Day Cares</a:t>
            </a:r>
          </a:p>
        </p:txBody>
      </p:sp>
      <p:sp>
        <p:nvSpPr>
          <p:cNvPr id="274" name="ArcGIS Pro has a nice workflow to follow…"/>
          <p:cNvSpPr txBox="1"/>
          <p:nvPr>
            <p:ph type="body" sz="half" idx="1"/>
          </p:nvPr>
        </p:nvSpPr>
        <p:spPr>
          <a:xfrm>
            <a:off x="762000" y="2413000"/>
            <a:ext cx="5965050" cy="6362700"/>
          </a:xfrm>
          <a:prstGeom prst="rect">
            <a:avLst/>
          </a:prstGeom>
        </p:spPr>
        <p:txBody>
          <a:bodyPr/>
          <a:lstStyle/>
          <a:p>
            <a:pPr/>
            <a:r>
              <a:t>ArcGIS Pro has a nice workflow to follow</a:t>
            </a:r>
          </a:p>
          <a:p>
            <a:pPr/>
            <a:r>
              <a:t>Click Start</a:t>
            </a:r>
          </a:p>
          <a:p>
            <a:pPr/>
            <a:r>
              <a:t>Pick your table and if it has one field or multiple fields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33249" y="1832574"/>
            <a:ext cx="3649148" cy="7523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eocoding the Day Ca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Geocoding the Day Cares</a:t>
            </a:r>
          </a:p>
        </p:txBody>
      </p:sp>
      <p:sp>
        <p:nvSpPr>
          <p:cNvPr id="278" name="ArcGIS Pro has a nice workflow to follow…"/>
          <p:cNvSpPr txBox="1"/>
          <p:nvPr>
            <p:ph type="body" sz="half" idx="1"/>
          </p:nvPr>
        </p:nvSpPr>
        <p:spPr>
          <a:xfrm>
            <a:off x="762000" y="2413000"/>
            <a:ext cx="5965050" cy="6362700"/>
          </a:xfrm>
          <a:prstGeom prst="rect">
            <a:avLst/>
          </a:prstGeom>
        </p:spPr>
        <p:txBody>
          <a:bodyPr/>
          <a:lstStyle/>
          <a:p>
            <a:pPr/>
            <a:r>
              <a:t>ArcGIS Pro has a nice workflow to follow</a:t>
            </a:r>
          </a:p>
          <a:p>
            <a:pPr/>
            <a:r>
              <a:t>Click Start</a:t>
            </a:r>
          </a:p>
          <a:p>
            <a:pPr/>
            <a:r>
              <a:t>Pick your table and if it has one field or multiple fields</a:t>
            </a:r>
          </a:p>
          <a:p>
            <a:pPr/>
            <a:r>
              <a:t>Then your address locator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39268" y="2914650"/>
            <a:ext cx="5105401" cy="5359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eocoding the Day Ca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Geocoding the Day Cares</a:t>
            </a:r>
          </a:p>
        </p:txBody>
      </p:sp>
      <p:sp>
        <p:nvSpPr>
          <p:cNvPr id="282" name="ArcGIS Pro has a nice workflow to follow…"/>
          <p:cNvSpPr txBox="1"/>
          <p:nvPr>
            <p:ph type="body" sz="half" idx="1"/>
          </p:nvPr>
        </p:nvSpPr>
        <p:spPr>
          <a:xfrm>
            <a:off x="762000" y="2413000"/>
            <a:ext cx="5965050" cy="6362700"/>
          </a:xfrm>
          <a:prstGeom prst="rect">
            <a:avLst/>
          </a:prstGeom>
        </p:spPr>
        <p:txBody>
          <a:bodyPr/>
          <a:lstStyle/>
          <a:p>
            <a:pPr/>
            <a:r>
              <a:t>ArcGIS Pro has a nice workflow to follow</a:t>
            </a:r>
          </a:p>
          <a:p>
            <a:pPr/>
            <a:r>
              <a:t>Click Start</a:t>
            </a:r>
          </a:p>
          <a:p>
            <a:pPr/>
            <a:r>
              <a:t>Pick your table and if it has one field or multiple fields</a:t>
            </a:r>
          </a:p>
          <a:p>
            <a:pPr/>
            <a:r>
              <a:t>Then your address locator</a:t>
            </a:r>
          </a:p>
          <a:p>
            <a:pPr/>
            <a:r>
              <a:t>Then pick the fields</a:t>
            </a:r>
          </a:p>
        </p:txBody>
      </p:sp>
      <p:pic>
        <p:nvPicPr>
          <p:cNvPr id="2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48593" y="1909851"/>
            <a:ext cx="3720534" cy="7368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ensus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Census Data</a:t>
            </a:r>
          </a:p>
        </p:txBody>
      </p:sp>
      <p:sp>
        <p:nvSpPr>
          <p:cNvPr id="148" name="Spatial (In Descending Size Order)…"/>
          <p:cNvSpPr txBox="1"/>
          <p:nvPr>
            <p:ph type="body" sz="half" idx="1"/>
          </p:nvPr>
        </p:nvSpPr>
        <p:spPr>
          <a:xfrm>
            <a:off x="762000" y="2413000"/>
            <a:ext cx="5770175" cy="6362700"/>
          </a:xfrm>
          <a:prstGeom prst="rect">
            <a:avLst/>
          </a:prstGeom>
        </p:spPr>
        <p:txBody>
          <a:bodyPr/>
          <a:lstStyle/>
          <a:p>
            <a:pPr marL="466344" indent="-466344">
              <a:lnSpc>
                <a:spcPct val="80000"/>
              </a:lnSpc>
              <a:spcBef>
                <a:spcPts val="600"/>
              </a:spcBef>
            </a:pPr>
            <a:r>
              <a:t>Spatial (In Descending Size Order)</a:t>
            </a:r>
          </a:p>
          <a:p>
            <a:pPr lvl="1" marL="796059" indent="-389659">
              <a:lnSpc>
                <a:spcPct val="80000"/>
              </a:lnSpc>
              <a:spcBef>
                <a:spcPts val="500"/>
              </a:spcBef>
              <a:buClr>
                <a:srgbClr val="B1B5AB"/>
              </a:buClr>
              <a:defRPr sz="3000"/>
            </a:pPr>
            <a:r>
              <a:t>State</a:t>
            </a:r>
          </a:p>
          <a:p>
            <a:pPr lvl="1" marL="796059" indent="-389659">
              <a:lnSpc>
                <a:spcPct val="80000"/>
              </a:lnSpc>
              <a:spcBef>
                <a:spcPts val="500"/>
              </a:spcBef>
              <a:buClr>
                <a:srgbClr val="B1B5AB"/>
              </a:buClr>
              <a:defRPr sz="3000"/>
            </a:pPr>
            <a:r>
              <a:t>Division (County)</a:t>
            </a:r>
          </a:p>
          <a:p>
            <a:pPr lvl="1" marL="796059" indent="-389659">
              <a:lnSpc>
                <a:spcPct val="80000"/>
              </a:lnSpc>
              <a:spcBef>
                <a:spcPts val="500"/>
              </a:spcBef>
              <a:buClr>
                <a:srgbClr val="B1B5AB"/>
              </a:buClr>
              <a:defRPr sz="3000"/>
            </a:pPr>
            <a:r>
              <a:t>Town</a:t>
            </a:r>
          </a:p>
          <a:p>
            <a:pPr lvl="1" marL="796059" indent="-389659">
              <a:lnSpc>
                <a:spcPct val="80000"/>
              </a:lnSpc>
              <a:spcBef>
                <a:spcPts val="500"/>
              </a:spcBef>
              <a:buClr>
                <a:srgbClr val="B1B5AB"/>
              </a:buClr>
              <a:defRPr sz="3000"/>
            </a:pPr>
            <a:r>
              <a:t>Place</a:t>
            </a:r>
          </a:p>
          <a:p>
            <a:pPr lvl="1" marL="796059" indent="-389659">
              <a:lnSpc>
                <a:spcPct val="80000"/>
              </a:lnSpc>
              <a:spcBef>
                <a:spcPts val="500"/>
              </a:spcBef>
              <a:buClr>
                <a:srgbClr val="B1B5AB"/>
              </a:buClr>
              <a:defRPr sz="3000"/>
            </a:pPr>
            <a:r>
              <a:t>Tract</a:t>
            </a:r>
          </a:p>
          <a:p>
            <a:pPr lvl="1" marL="796059" indent="-389659">
              <a:lnSpc>
                <a:spcPct val="80000"/>
              </a:lnSpc>
              <a:spcBef>
                <a:spcPts val="500"/>
              </a:spcBef>
              <a:buClr>
                <a:srgbClr val="B1B5AB"/>
              </a:buClr>
              <a:defRPr sz="3000"/>
            </a:pPr>
            <a:r>
              <a:t>Block Group</a:t>
            </a:r>
          </a:p>
          <a:p>
            <a:pPr lvl="1" marL="796059" indent="-389659">
              <a:lnSpc>
                <a:spcPct val="80000"/>
              </a:lnSpc>
              <a:spcBef>
                <a:spcPts val="500"/>
              </a:spcBef>
              <a:buClr>
                <a:srgbClr val="B1B5AB"/>
              </a:buClr>
              <a:defRPr sz="3000"/>
            </a:pPr>
            <a:r>
              <a:t>Block</a:t>
            </a:r>
          </a:p>
          <a:p>
            <a:pPr marL="466344" indent="-466344">
              <a:lnSpc>
                <a:spcPct val="80000"/>
              </a:lnSpc>
              <a:spcBef>
                <a:spcPts val="600"/>
              </a:spcBef>
            </a:pPr>
            <a:r>
              <a:t>Blocks make up all of the information from each larger area</a:t>
            </a:r>
          </a:p>
          <a:p>
            <a:pPr marL="466344" indent="-466344">
              <a:lnSpc>
                <a:spcPct val="80000"/>
              </a:lnSpc>
              <a:spcBef>
                <a:spcPts val="600"/>
              </a:spcBef>
            </a:pPr>
            <a:r>
              <a:t>Tabular</a:t>
            </a:r>
          </a:p>
        </p:txBody>
      </p:sp>
      <p:pic>
        <p:nvPicPr>
          <p:cNvPr id="1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10773" y="3495091"/>
            <a:ext cx="5965050" cy="3960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eocoding the Day Ca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Geocoding the Day Cares</a:t>
            </a:r>
          </a:p>
        </p:txBody>
      </p:sp>
      <p:sp>
        <p:nvSpPr>
          <p:cNvPr id="286" name="ArcGIS Pro has a nice workflow to follow…"/>
          <p:cNvSpPr txBox="1"/>
          <p:nvPr>
            <p:ph type="body" sz="half" idx="1"/>
          </p:nvPr>
        </p:nvSpPr>
        <p:spPr>
          <a:xfrm>
            <a:off x="762000" y="2413000"/>
            <a:ext cx="5965050" cy="6362700"/>
          </a:xfrm>
          <a:prstGeom prst="rect">
            <a:avLst/>
          </a:prstGeom>
        </p:spPr>
        <p:txBody>
          <a:bodyPr/>
          <a:lstStyle/>
          <a:p>
            <a:pPr marL="365759" indent="-365759" defTabSz="525779">
              <a:spcBef>
                <a:spcPts val="3700"/>
              </a:spcBef>
              <a:defRPr sz="3059"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defRPr>
            </a:pPr>
            <a:r>
              <a:t>ArcGIS Pro has a nice workflow to follow</a:t>
            </a:r>
          </a:p>
          <a:p>
            <a:pPr marL="365759" indent="-365759" defTabSz="525779">
              <a:spcBef>
                <a:spcPts val="3700"/>
              </a:spcBef>
              <a:defRPr sz="3059"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defRPr>
            </a:pPr>
            <a:r>
              <a:t>Click Start</a:t>
            </a:r>
          </a:p>
          <a:p>
            <a:pPr marL="365759" indent="-365759" defTabSz="525779">
              <a:spcBef>
                <a:spcPts val="3700"/>
              </a:spcBef>
              <a:defRPr sz="3059"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defRPr>
            </a:pPr>
            <a:r>
              <a:t>Pick your table and if it has one field or multiple fields</a:t>
            </a:r>
          </a:p>
          <a:p>
            <a:pPr marL="365759" indent="-365759" defTabSz="525779">
              <a:spcBef>
                <a:spcPts val="3700"/>
              </a:spcBef>
              <a:defRPr sz="3059"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defRPr>
            </a:pPr>
            <a:r>
              <a:t>Then your address locator</a:t>
            </a:r>
          </a:p>
          <a:p>
            <a:pPr marL="365759" indent="-365759" defTabSz="525779">
              <a:spcBef>
                <a:spcPts val="3700"/>
              </a:spcBef>
              <a:defRPr sz="3059"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defRPr>
            </a:pPr>
            <a:r>
              <a:t>Then pick the fields</a:t>
            </a:r>
          </a:p>
          <a:p>
            <a:pPr marL="365759" indent="-365759" defTabSz="525779">
              <a:spcBef>
                <a:spcPts val="3700"/>
              </a:spcBef>
              <a:defRPr sz="3059"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defRPr>
            </a:pPr>
            <a:r>
              <a:t>Lastly Give it a Name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42690" y="2195935"/>
            <a:ext cx="5118101" cy="633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eocoding the Day Ca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Geocoding the Day Cares</a:t>
            </a:r>
          </a:p>
        </p:txBody>
      </p:sp>
      <p:sp>
        <p:nvSpPr>
          <p:cNvPr id="290" name="ArcGIS Pro has a nice workflow to follow…"/>
          <p:cNvSpPr txBox="1"/>
          <p:nvPr>
            <p:ph type="body" sz="half" idx="1"/>
          </p:nvPr>
        </p:nvSpPr>
        <p:spPr>
          <a:xfrm>
            <a:off x="762000" y="2413000"/>
            <a:ext cx="5965050" cy="6362700"/>
          </a:xfrm>
          <a:prstGeom prst="rect">
            <a:avLst/>
          </a:prstGeom>
        </p:spPr>
        <p:txBody>
          <a:bodyPr/>
          <a:lstStyle/>
          <a:p>
            <a:pPr marL="296672" indent="-296672" defTabSz="426466">
              <a:spcBef>
                <a:spcPts val="3000"/>
              </a:spcBef>
              <a:defRPr sz="2482"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defRPr>
            </a:pPr>
            <a:r>
              <a:t>ArcGIS Pro has a nice workflow to follow</a:t>
            </a:r>
          </a:p>
          <a:p>
            <a:pPr marL="296672" indent="-296672" defTabSz="426466">
              <a:spcBef>
                <a:spcPts val="3000"/>
              </a:spcBef>
              <a:defRPr sz="2482"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defRPr>
            </a:pPr>
            <a:r>
              <a:t>Click Start</a:t>
            </a:r>
          </a:p>
          <a:p>
            <a:pPr marL="296672" indent="-296672" defTabSz="426466">
              <a:spcBef>
                <a:spcPts val="3000"/>
              </a:spcBef>
              <a:defRPr sz="2482"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defRPr>
            </a:pPr>
            <a:r>
              <a:t>Pick your table and if it has one field or multiple fields</a:t>
            </a:r>
          </a:p>
          <a:p>
            <a:pPr marL="296672" indent="-296672" defTabSz="426466">
              <a:spcBef>
                <a:spcPts val="3000"/>
              </a:spcBef>
              <a:defRPr sz="2482"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defRPr>
            </a:pPr>
            <a:r>
              <a:t>Then your address locator</a:t>
            </a:r>
          </a:p>
          <a:p>
            <a:pPr marL="296672" indent="-296672" defTabSz="426466">
              <a:spcBef>
                <a:spcPts val="3000"/>
              </a:spcBef>
              <a:defRPr sz="2482"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defRPr>
            </a:pPr>
            <a:r>
              <a:t>Then pick the fields</a:t>
            </a:r>
          </a:p>
          <a:p>
            <a:pPr marL="296672" indent="-296672" defTabSz="426466">
              <a:spcBef>
                <a:spcPts val="3000"/>
              </a:spcBef>
              <a:defRPr sz="2482"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defRPr>
            </a:pPr>
            <a:r>
              <a:t>Lastly Give it a Name</a:t>
            </a:r>
          </a:p>
          <a:p>
            <a:pPr marL="296672" indent="-296672" defTabSz="426466">
              <a:spcBef>
                <a:spcPts val="3000"/>
              </a:spcBef>
              <a:defRPr sz="2482">
                <a:effectLst>
                  <a:outerShdw sx="100000" sy="100000" kx="0" ky="0" algn="b" rotWithShape="0" blurRad="37084" dist="18542" dir="5400000">
                    <a:srgbClr val="000000"/>
                  </a:outerShdw>
                </a:effectLst>
              </a:defRPr>
            </a:pPr>
            <a:r>
              <a:t>(You get one last look of the settings before geocoding)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0592" y="2005215"/>
            <a:ext cx="5041901" cy="6845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Fixing the Addre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Fixing the Addresses</a:t>
            </a:r>
          </a:p>
        </p:txBody>
      </p:sp>
      <p:sp>
        <p:nvSpPr>
          <p:cNvPr id="294" name="After you hit OK it will place the points…"/>
          <p:cNvSpPr txBox="1"/>
          <p:nvPr>
            <p:ph type="body" sz="half" idx="1"/>
          </p:nvPr>
        </p:nvSpPr>
        <p:spPr>
          <a:xfrm>
            <a:off x="762000" y="2413000"/>
            <a:ext cx="5838967" cy="6362700"/>
          </a:xfrm>
          <a:prstGeom prst="rect">
            <a:avLst/>
          </a:prstGeom>
        </p:spPr>
        <p:txBody>
          <a:bodyPr/>
          <a:lstStyle/>
          <a:p>
            <a:pPr/>
            <a:r>
              <a:t>After you hit OK it will place the points</a:t>
            </a:r>
          </a:p>
          <a:p>
            <a:pPr/>
            <a:r>
              <a:t>Depending on your data you will have to go in and clean up addresses</a:t>
            </a:r>
          </a:p>
          <a:p>
            <a:pPr/>
            <a:r>
              <a:t>(Note PO Boxes will not geocode)</a:t>
            </a:r>
          </a:p>
        </p:txBody>
      </p:sp>
      <p:pic>
        <p:nvPicPr>
          <p:cNvPr id="2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91039" y="1732700"/>
            <a:ext cx="6032501" cy="3797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view the Unmatched Addre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Review the Unmatched Addresses</a:t>
            </a:r>
          </a:p>
        </p:txBody>
      </p:sp>
      <p:sp>
        <p:nvSpPr>
          <p:cNvPr id="298" name="Click Rematch…"/>
          <p:cNvSpPr txBox="1"/>
          <p:nvPr>
            <p:ph type="body" sz="quarter" idx="1"/>
          </p:nvPr>
        </p:nvSpPr>
        <p:spPr>
          <a:xfrm>
            <a:off x="762000" y="2413000"/>
            <a:ext cx="3696822" cy="6362700"/>
          </a:xfrm>
          <a:prstGeom prst="rect">
            <a:avLst/>
          </a:prstGeom>
        </p:spPr>
        <p:txBody>
          <a:bodyPr/>
          <a:lstStyle/>
          <a:p>
            <a:pPr marL="415058" indent="-415058" defTabSz="508254">
              <a:lnSpc>
                <a:spcPct val="80000"/>
              </a:lnSpc>
              <a:spcBef>
                <a:spcPts val="400"/>
              </a:spcBef>
              <a:defRPr sz="2784">
                <a:effectLst>
                  <a:outerShdw sx="100000" sy="100000" kx="0" ky="0" algn="b" rotWithShape="0" blurRad="44196" dist="22098" dir="5400000">
                    <a:srgbClr val="000000"/>
                  </a:outerShdw>
                </a:effectLst>
              </a:defRPr>
            </a:pPr>
            <a:r>
              <a:t>Click Rematch</a:t>
            </a:r>
          </a:p>
          <a:p>
            <a:pPr marL="415058" indent="-415058" defTabSz="508254">
              <a:lnSpc>
                <a:spcPct val="80000"/>
              </a:lnSpc>
              <a:spcBef>
                <a:spcPts val="400"/>
              </a:spcBef>
              <a:defRPr sz="2784">
                <a:effectLst>
                  <a:outerShdw sx="100000" sy="100000" kx="0" ky="0" algn="b" rotWithShape="0" blurRad="44196" dist="22098" dir="5400000">
                    <a:srgbClr val="000000"/>
                  </a:outerShdw>
                </a:effectLst>
              </a:defRPr>
            </a:pPr>
            <a:r>
              <a:t>This brings up the geocoding review manager</a:t>
            </a:r>
          </a:p>
          <a:p>
            <a:pPr marL="415058" indent="-415058" defTabSz="508254">
              <a:lnSpc>
                <a:spcPct val="80000"/>
              </a:lnSpc>
              <a:spcBef>
                <a:spcPts val="400"/>
              </a:spcBef>
              <a:defRPr sz="2784">
                <a:effectLst>
                  <a:outerShdw sx="100000" sy="100000" kx="0" ky="0" algn="b" rotWithShape="0" blurRad="44196" dist="22098" dir="5400000">
                    <a:srgbClr val="000000"/>
                  </a:outerShdw>
                </a:effectLst>
              </a:defRPr>
            </a:pPr>
            <a:r>
              <a:t>On the top select unmatched addresses</a:t>
            </a:r>
          </a:p>
          <a:p>
            <a:pPr marL="415058" indent="-415058" defTabSz="508254">
              <a:lnSpc>
                <a:spcPct val="80000"/>
              </a:lnSpc>
              <a:spcBef>
                <a:spcPts val="400"/>
              </a:spcBef>
              <a:defRPr sz="2784">
                <a:effectLst>
                  <a:outerShdw sx="100000" sy="100000" kx="0" ky="0" algn="b" rotWithShape="0" blurRad="44196" dist="22098" dir="5400000">
                    <a:srgbClr val="000000"/>
                  </a:outerShdw>
                </a:effectLst>
              </a:defRPr>
            </a:pPr>
            <a:r>
              <a:t>Then you have to look at each one</a:t>
            </a:r>
          </a:p>
          <a:p>
            <a:pPr marL="415058" indent="-415058" defTabSz="508254">
              <a:lnSpc>
                <a:spcPct val="80000"/>
              </a:lnSpc>
              <a:spcBef>
                <a:spcPts val="400"/>
              </a:spcBef>
              <a:defRPr sz="2784">
                <a:effectLst>
                  <a:outerShdw sx="100000" sy="100000" kx="0" ky="0" algn="b" rotWithShape="0" blurRad="44196" dist="22098" dir="5400000">
                    <a:srgbClr val="000000"/>
                  </a:outerShdw>
                </a:effectLst>
              </a:defRPr>
            </a:pPr>
            <a:r>
              <a:t>Look at the possible list and manually pick the correct one</a:t>
            </a:r>
          </a:p>
          <a:p>
            <a:pPr marL="415058" indent="-415058" defTabSz="508254">
              <a:lnSpc>
                <a:spcPct val="80000"/>
              </a:lnSpc>
              <a:spcBef>
                <a:spcPts val="400"/>
              </a:spcBef>
              <a:defRPr sz="2784">
                <a:effectLst>
                  <a:outerShdw sx="100000" sy="100000" kx="0" ky="0" algn="b" rotWithShape="0" blurRad="44196" dist="22098" dir="5400000">
                    <a:srgbClr val="000000"/>
                  </a:outerShdw>
                </a:effectLst>
              </a:defRPr>
            </a:pPr>
            <a:r>
              <a:t>You can click zoom to candidates to get a better picture</a:t>
            </a:r>
          </a:p>
        </p:txBody>
      </p:sp>
      <p:pic>
        <p:nvPicPr>
          <p:cNvPr id="29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7700" t="16194" r="0" b="0"/>
          <a:stretch>
            <a:fillRect/>
          </a:stretch>
        </p:blipFill>
        <p:spPr>
          <a:xfrm>
            <a:off x="4883538" y="2501633"/>
            <a:ext cx="8101985" cy="5965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Hands on Demo of Geocoding"/>
          <p:cNvSpPr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Hands on Demo of Geocoding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Readings for Next Wee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Readings for Next Week</a:t>
            </a:r>
          </a:p>
        </p:txBody>
      </p:sp>
      <p:sp>
        <p:nvSpPr>
          <p:cNvPr id="304" name="20101119_LDCMbrochur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20101119_LDCMbrochure</a:t>
            </a:r>
          </a:p>
          <a:p>
            <a:pPr/>
            <a:r>
              <a:t>Remote_Sensing_Feature_Articles</a:t>
            </a:r>
          </a:p>
          <a:p>
            <a:pPr/>
            <a:r>
              <a:t>Landsat_Improve_Life1</a:t>
            </a:r>
          </a:p>
          <a:p>
            <a:pPr/>
            <a:r>
              <a:t>Nex, Remondino - 2014 - UAV for 3D mapping applications A review</a:t>
            </a:r>
          </a:p>
          <a:p>
            <a:pPr/>
            <a:r>
              <a:t>Remotesensing 08-00689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Lab 4 – GIS and Basic Map Making Due Date: September 30, 11:30 PM…"/>
          <p:cNvSpPr txBox="1"/>
          <p:nvPr>
            <p:ph type="title"/>
          </p:nvPr>
        </p:nvSpPr>
        <p:spPr>
          <a:xfrm>
            <a:off x="762000" y="2588592"/>
            <a:ext cx="11480800" cy="4576416"/>
          </a:xfrm>
          <a:prstGeom prst="rect">
            <a:avLst/>
          </a:prstGeom>
        </p:spPr>
        <p:txBody>
          <a:bodyPr/>
          <a:lstStyle/>
          <a:p>
            <a:pPr defTabSz="438150">
              <a:defRPr sz="4800">
                <a:effectLst>
                  <a:outerShdw sx="100000" sy="100000" kx="0" ky="0" algn="b" rotWithShape="0" blurRad="38100" dist="19050" dir="5400000">
                    <a:srgbClr val="000000"/>
                  </a:outerShdw>
                </a:effectLst>
              </a:defRPr>
            </a:pPr>
            <a:r>
              <a:t>Lab 4 – GIS and Basic Map Making</a:t>
            </a:r>
            <a:br/>
            <a:r>
              <a:t>Due Date: September 30, 11:30 PM</a:t>
            </a:r>
          </a:p>
          <a:p>
            <a:pPr defTabSz="438150">
              <a:defRPr sz="4800">
                <a:effectLst>
                  <a:outerShdw sx="100000" sy="100000" kx="0" ky="0" algn="b" rotWithShape="0" blurRad="38100" dist="19050" dir="5400000">
                    <a:srgbClr val="000000"/>
                  </a:outerShdw>
                </a:effectLst>
              </a:defRPr>
            </a:pPr>
            <a:r>
              <a:t>Delivery Format: Word file in drop box</a:t>
            </a:r>
            <a:br/>
            <a:br/>
            <a:r>
              <a:t>Reminders:</a:t>
            </a:r>
          </a:p>
          <a:p>
            <a:pPr defTabSz="438150">
              <a:defRPr sz="4800">
                <a:effectLst>
                  <a:outerShdw sx="100000" sy="100000" kx="0" ky="0" algn="b" rotWithShape="0" blurRad="38100" dist="19050" dir="5400000">
                    <a:srgbClr val="000000"/>
                  </a:outerShdw>
                </a:effectLst>
              </a:defRPr>
            </a:pPr>
            <a:r>
              <a:t>Data is Lab4Data.zip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eographic Size Mat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Geographic Size Matters</a:t>
            </a:r>
          </a:p>
        </p:txBody>
      </p:sp>
      <p:sp>
        <p:nvSpPr>
          <p:cNvPr id="152" name="Some Analysis need very detailed data (blocks) for small edi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72965" indent="-472965">
              <a:lnSpc>
                <a:spcPct val="80000"/>
              </a:lnSpc>
              <a:spcBef>
                <a:spcPts val="600"/>
              </a:spcBef>
              <a:defRPr sz="4000"/>
            </a:pPr>
            <a:r>
              <a:t>Some Analysis need very detailed data (blocks) for small edits</a:t>
            </a:r>
          </a:p>
          <a:p>
            <a:pPr lvl="1" marL="795019" indent="-388619">
              <a:lnSpc>
                <a:spcPct val="80000"/>
              </a:lnSpc>
              <a:spcBef>
                <a:spcPts val="600"/>
              </a:spcBef>
              <a:buClr>
                <a:srgbClr val="B1B5AB"/>
              </a:buClr>
            </a:pPr>
            <a:r>
              <a:t>Voting Districts</a:t>
            </a:r>
          </a:p>
          <a:p>
            <a:pPr marL="472965" indent="-472965">
              <a:lnSpc>
                <a:spcPct val="80000"/>
              </a:lnSpc>
              <a:spcBef>
                <a:spcPts val="600"/>
              </a:spcBef>
              <a:defRPr sz="4000"/>
            </a:pPr>
            <a:r>
              <a:t>Block Groups are for slightly larger</a:t>
            </a:r>
          </a:p>
          <a:p>
            <a:pPr marL="472965" indent="-472965">
              <a:lnSpc>
                <a:spcPct val="80000"/>
              </a:lnSpc>
              <a:spcBef>
                <a:spcPts val="600"/>
              </a:spcBef>
              <a:defRPr sz="4000"/>
            </a:pPr>
            <a:r>
              <a:t>Census Tracts are widely used for analysis due to their size and easy to report the data</a:t>
            </a:r>
          </a:p>
          <a:p>
            <a:pPr marL="472965" indent="-472965">
              <a:lnSpc>
                <a:spcPct val="80000"/>
              </a:lnSpc>
              <a:spcBef>
                <a:spcPts val="600"/>
              </a:spcBef>
              <a:defRPr sz="4000"/>
            </a:pPr>
            <a:r>
              <a:t>Most grant projects report using the census tracts</a:t>
            </a:r>
          </a:p>
          <a:p>
            <a:pPr marL="472965" indent="-472965">
              <a:lnSpc>
                <a:spcPct val="80000"/>
              </a:lnSpc>
              <a:spcBef>
                <a:spcPts val="600"/>
              </a:spcBef>
              <a:defRPr sz="4000"/>
            </a:pPr>
            <a:r>
              <a:t>The census data does not go to individual house level due to privacy concerns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ensus.gov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Census.gov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019614"/>
            <a:ext cx="13004801" cy="650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812912" y="4624254"/>
            <a:ext cx="5588001" cy="2506134"/>
          </a:xfrm>
          <a:prstGeom prst="rect">
            <a:avLst/>
          </a:prstGeom>
        </p:spPr>
      </p:pic>
      <p:sp>
        <p:nvSpPr>
          <p:cNvPr id="158" name="Geographic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Geographic Data</a:t>
            </a:r>
          </a:p>
        </p:txBody>
      </p:sp>
      <p:sp>
        <p:nvSpPr>
          <p:cNvPr id="159" name="The easiest way to find the geographic data is to browse by topic the geography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easiest way to find the geographic data is to browse by topic the geography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eographic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Geographic Data</a:t>
            </a:r>
          </a:p>
        </p:txBody>
      </p:sp>
      <p:sp>
        <p:nvSpPr>
          <p:cNvPr id="162" name="The easiest way to find the geographic data is to browse by topic the geography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easiest way to find the geographic data is to browse by topic the geography</a:t>
            </a:r>
          </a:p>
          <a:p>
            <a:pPr/>
            <a:r>
              <a:t>The geography program has lots of data</a:t>
            </a:r>
          </a:p>
          <a:p>
            <a:pPr/>
            <a:r>
              <a:t>If you just want the line work shapefiles you can click that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85785" y="3569939"/>
            <a:ext cx="6526030" cy="4417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eographic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Geographic Data</a:t>
            </a:r>
          </a:p>
        </p:txBody>
      </p:sp>
      <p:sp>
        <p:nvSpPr>
          <p:cNvPr id="166" name="The easiest way to find the geographic data is to browse by topic the geography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easiest way to find the geographic data is to browse by topic the geography</a:t>
            </a:r>
          </a:p>
          <a:p>
            <a:pPr/>
            <a:r>
              <a:t>The geography program has lots of data</a:t>
            </a:r>
          </a:p>
          <a:p>
            <a:pPr/>
            <a:r>
              <a:t>If you just want the line work shapefiles you can click that</a:t>
            </a:r>
          </a:p>
          <a:p>
            <a:pPr/>
            <a:r>
              <a:t>If you click view all mapping files you will find a great dataset - TIGER/line Geodatabase with Select Demographic Data</a:t>
            </a:r>
          </a:p>
        </p:txBody>
      </p:sp>
      <p:pic>
        <p:nvPicPr>
          <p:cNvPr id="1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4553" y="3899382"/>
            <a:ext cx="6568478" cy="4067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